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9" r:id="rId2"/>
    <p:sldId id="260" r:id="rId3"/>
    <p:sldId id="258" r:id="rId4"/>
    <p:sldId id="309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308" r:id="rId19"/>
    <p:sldId id="276" r:id="rId20"/>
    <p:sldId id="277" r:id="rId21"/>
    <p:sldId id="278" r:id="rId22"/>
    <p:sldId id="280" r:id="rId23"/>
    <p:sldId id="311" r:id="rId24"/>
    <p:sldId id="312" r:id="rId25"/>
    <p:sldId id="310" r:id="rId26"/>
    <p:sldId id="313" r:id="rId27"/>
    <p:sldId id="314" r:id="rId28"/>
    <p:sldId id="315" r:id="rId29"/>
    <p:sldId id="284" r:id="rId30"/>
    <p:sldId id="289" r:id="rId31"/>
    <p:sldId id="294" r:id="rId32"/>
    <p:sldId id="316" r:id="rId33"/>
    <p:sldId id="317" r:id="rId34"/>
    <p:sldId id="318" r:id="rId35"/>
    <p:sldId id="319" r:id="rId36"/>
    <p:sldId id="320" r:id="rId37"/>
    <p:sldId id="321" r:id="rId38"/>
    <p:sldId id="322" r:id="rId39"/>
    <p:sldId id="323" r:id="rId40"/>
    <p:sldId id="324" r:id="rId41"/>
    <p:sldId id="325" r:id="rId42"/>
    <p:sldId id="326" r:id="rId43"/>
    <p:sldId id="327" r:id="rId44"/>
    <p:sldId id="307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271" autoAdjust="0"/>
    <p:restoredTop sz="96552" autoAdjust="0"/>
  </p:normalViewPr>
  <p:slideViewPr>
    <p:cSldViewPr>
      <p:cViewPr varScale="1">
        <p:scale>
          <a:sx n="137" d="100"/>
          <a:sy n="137" d="100"/>
        </p:scale>
        <p:origin x="49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B1F14-2969-4234-94C2-84FB01E3AC7A}" type="datetimeFigureOut">
              <a:rPr lang="en-AU" smtClean="0"/>
              <a:t>2/2/2022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5789E-32BF-4BCD-9509-3BAE69BCF05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235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CDB67-B98A-4AC5-929D-81BD9B8E0ED5}" type="datetime1">
              <a:rPr lang="en-AU" smtClean="0"/>
              <a:t>2/2/2022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Kazman,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521322-EC31-0D49-B0CD-E25813AAD7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619672" cy="207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723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C8F9-EC1D-4BA9-A60E-999AFF963F40}" type="datetime1">
              <a:rPr lang="en-AU" smtClean="0"/>
              <a:t>2/2/2022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3115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916B-826A-4DC1-AF36-AFE8D11DE3BA}" type="datetime1">
              <a:rPr lang="en-AU" smtClean="0"/>
              <a:t>2/2/2022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7177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274638"/>
            <a:ext cx="7715200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1403648" y="6356350"/>
            <a:ext cx="6336704" cy="365125"/>
          </a:xfrm>
        </p:spPr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24B527-7C3C-974A-81D1-5BD3493443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3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D9AFD-92D5-4F38-81E5-3FBC268DED4A}" type="datetime1">
              <a:rPr lang="en-AU" smtClean="0"/>
              <a:t>2/2/2022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F372B8-2D54-2241-9852-8D87D186C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6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274638"/>
            <a:ext cx="7787208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68760"/>
            <a:ext cx="4038600" cy="48574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68760"/>
            <a:ext cx="4038600" cy="485740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A7F1-F5F6-4965-B98A-1EF216FC21E9}" type="datetime1">
              <a:rPr lang="en-AU" smtClean="0"/>
              <a:t>2/2/2022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449092-A599-2C4B-853A-8EC2847A00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566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274638"/>
            <a:ext cx="7715200" cy="77809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0951D-1B64-4AD7-951D-395C8B37DA62}" type="datetime1">
              <a:rPr lang="en-AU" smtClean="0"/>
              <a:t>2/2/2022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1F60AE-E88C-8B42-B405-EAC97D27D7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55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274638"/>
            <a:ext cx="7787208" cy="77809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4D5B1-B0B7-4FEE-A636-82BBB8DC2F24}" type="datetime1">
              <a:rPr lang="en-AU" smtClean="0"/>
              <a:t>2/2/2022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BEEDD7-E361-CE44-B05E-D2EA088573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934116" cy="119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95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3E332-3D0B-4932-A3B1-41A6E16690E0}" type="datetime1">
              <a:rPr lang="en-AU" smtClean="0"/>
              <a:t>2/2/2022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75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EB9C4-EF48-4255-A3A3-972222EC13E9}" type="datetime1">
              <a:rPr lang="en-AU" smtClean="0"/>
              <a:t>2/2/2022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0744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C94F8-BF1B-412F-A811-124AF48AB6BD}" type="datetime1">
              <a:rPr lang="en-AU" smtClean="0"/>
              <a:t>2/2/2022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041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68760"/>
            <a:ext cx="8229600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3DB84-98FB-4B92-9E59-12D7CC27F3EE}" type="datetime1">
              <a:rPr lang="en-AU" smtClean="0"/>
              <a:t>2/2/2022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dirty="0"/>
              <a:t>© Len Bass</a:t>
            </a:r>
            <a:r>
              <a:rPr lang="en-AU"/>
              <a:t>, Paul </a:t>
            </a:r>
            <a:r>
              <a:rPr lang="en-AU" dirty="0"/>
              <a:t>Clements, Rick </a:t>
            </a:r>
            <a:r>
              <a:rPr lang="en-AU" dirty="0" err="1"/>
              <a:t>Kazman</a:t>
            </a:r>
            <a:r>
              <a:rPr lang="en-AU" dirty="0"/>
              <a:t>, distributed under Creative Commons Attribution License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8C58C-0836-46C6-8F9A-AF87B5CA09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1178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Chapter 22: Documenting an Architecture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43608" y="3886200"/>
            <a:ext cx="7128792" cy="1991072"/>
          </a:xfrm>
        </p:spPr>
        <p:txBody>
          <a:bodyPr>
            <a:normAutofit/>
          </a:bodyPr>
          <a:lstStyle/>
          <a:p>
            <a:r>
              <a:rPr lang="en-US" i="1" dirty="0"/>
              <a:t>Documentation is a love letter that you write to your future self. </a:t>
            </a:r>
            <a:endParaRPr lang="en-US" dirty="0"/>
          </a:p>
          <a:p>
            <a:r>
              <a:rPr lang="en-US" dirty="0"/>
              <a:t>—Damian Conway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35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Views?  The Ones You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Different views support different goals and uses.</a:t>
            </a:r>
          </a:p>
          <a:p>
            <a:r>
              <a:rPr lang="en-US" dirty="0"/>
              <a:t>We do not advocate a particular view or collection of views. </a:t>
            </a:r>
          </a:p>
          <a:p>
            <a:r>
              <a:rPr lang="en-US" dirty="0"/>
              <a:t>The views you should document depend on the uses you expect to make of the documentation. </a:t>
            </a:r>
          </a:p>
          <a:p>
            <a:r>
              <a:rPr lang="en-US" dirty="0"/>
              <a:t>Each view has a cost and a benefit; you should ensure that the benefits of maintaining a view outweigh its costs.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17474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Module Views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Elements </a:t>
            </a:r>
          </a:p>
          <a:p>
            <a:pPr lvl="1"/>
            <a:r>
              <a:rPr lang="en-US" dirty="0"/>
              <a:t>Modules, which are implementation units of software that provide a coherent set of responsibilities. </a:t>
            </a:r>
          </a:p>
          <a:p>
            <a:r>
              <a:rPr lang="en-US" dirty="0"/>
              <a:t>Relations</a:t>
            </a:r>
          </a:p>
          <a:p>
            <a:pPr lvl="1"/>
            <a:r>
              <a:rPr lang="en-US" i="1" dirty="0"/>
              <a:t>Is part of</a:t>
            </a:r>
            <a:r>
              <a:rPr lang="en-US" dirty="0"/>
              <a:t>, which defines a part/whole relationship between the submodule—the part—and the aggregate module—the whole.</a:t>
            </a:r>
          </a:p>
          <a:p>
            <a:pPr lvl="1"/>
            <a:r>
              <a:rPr lang="en-US" i="1" dirty="0"/>
              <a:t>Depends on</a:t>
            </a:r>
            <a:r>
              <a:rPr lang="en-US" dirty="0"/>
              <a:t>, which defines a dependency relationship between two modules. Specific module views elaborate what dependency is meant.</a:t>
            </a:r>
          </a:p>
          <a:p>
            <a:pPr lvl="1"/>
            <a:r>
              <a:rPr lang="en-US" i="1" dirty="0"/>
              <a:t>Is a</a:t>
            </a:r>
            <a:r>
              <a:rPr lang="en-US" dirty="0"/>
              <a:t>, which defines a generalization/specialization relationship between a more specific module—the child—and a more general module—the parent.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36002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Module Views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Constraints </a:t>
            </a:r>
          </a:p>
          <a:p>
            <a:pPr lvl="1"/>
            <a:r>
              <a:rPr lang="en-US" dirty="0"/>
              <a:t>Different module views may impose specific topological constraints, such as limitations on the visibility between modules.</a:t>
            </a:r>
          </a:p>
          <a:p>
            <a:r>
              <a:rPr lang="en-US" dirty="0"/>
              <a:t>Usage</a:t>
            </a:r>
          </a:p>
          <a:p>
            <a:pPr lvl="1"/>
            <a:r>
              <a:rPr lang="en-US" dirty="0"/>
              <a:t>Blueprint for construction of the code</a:t>
            </a:r>
          </a:p>
          <a:p>
            <a:pPr lvl="1"/>
            <a:r>
              <a:rPr lang="en-US" dirty="0"/>
              <a:t>Change-impact analysis</a:t>
            </a:r>
          </a:p>
          <a:p>
            <a:pPr lvl="1"/>
            <a:r>
              <a:rPr lang="en-US" dirty="0"/>
              <a:t>Planning incremental development</a:t>
            </a:r>
          </a:p>
          <a:p>
            <a:pPr lvl="1"/>
            <a:r>
              <a:rPr lang="en-US" dirty="0"/>
              <a:t>Requirements traceability analysis</a:t>
            </a:r>
          </a:p>
          <a:p>
            <a:pPr lvl="1"/>
            <a:r>
              <a:rPr lang="en-US" dirty="0"/>
              <a:t>Communicating the functionality of a system and the structure of its code base</a:t>
            </a:r>
          </a:p>
          <a:p>
            <a:pPr lvl="1"/>
            <a:r>
              <a:rPr lang="en-US" dirty="0"/>
              <a:t>Supporting the definition of work assignments, implementation schedules, and budget information</a:t>
            </a:r>
          </a:p>
          <a:p>
            <a:pPr lvl="1"/>
            <a:r>
              <a:rPr lang="en-US" dirty="0"/>
              <a:t>Showing the structure of information that the system needs to manage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50829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Views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unlikely that the documentation of any software architecture can be complete without at least one module view.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42678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C&amp;C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/>
              <a:t>Elements</a:t>
            </a:r>
          </a:p>
          <a:p>
            <a:pPr lvl="1"/>
            <a:r>
              <a:rPr lang="en-US" sz="2400" i="1" dirty="0"/>
              <a:t>Components.</a:t>
            </a:r>
            <a:r>
              <a:rPr lang="en-US" sz="2400" dirty="0"/>
              <a:t> Principal processing units and data stores. A component has a set of </a:t>
            </a:r>
            <a:r>
              <a:rPr lang="en-US" sz="2400" i="1" dirty="0"/>
              <a:t>ports</a:t>
            </a:r>
            <a:r>
              <a:rPr lang="en-US" sz="2400" dirty="0"/>
              <a:t> through which it interacts with other components (via connectors).</a:t>
            </a:r>
          </a:p>
          <a:p>
            <a:pPr lvl="1"/>
            <a:r>
              <a:rPr lang="en-US" sz="2400" i="1" dirty="0"/>
              <a:t>Connectors</a:t>
            </a:r>
            <a:r>
              <a:rPr lang="en-US" sz="2400" dirty="0"/>
              <a:t>. Pathways of interaction between components. Connectors have a set of roles (interfaces) that indicate how components may use a connector in interactions. </a:t>
            </a:r>
          </a:p>
          <a:p>
            <a:r>
              <a:rPr lang="en-US" sz="2800" dirty="0"/>
              <a:t>Relations</a:t>
            </a:r>
          </a:p>
          <a:p>
            <a:pPr lvl="1"/>
            <a:r>
              <a:rPr lang="en-US" sz="2400" i="1" dirty="0"/>
              <a:t>Attachments</a:t>
            </a:r>
            <a:r>
              <a:rPr lang="en-US" sz="2400" dirty="0"/>
              <a:t>. Component ports are associated with connector roles to yield a graph of components and connectors</a:t>
            </a:r>
            <a:r>
              <a:rPr lang="en-US" sz="2400" i="1" dirty="0"/>
              <a:t>.</a:t>
            </a:r>
            <a:endParaRPr lang="en-US" sz="2400" dirty="0"/>
          </a:p>
          <a:p>
            <a:pPr lvl="1"/>
            <a:r>
              <a:rPr lang="en-US" sz="2400" i="1" dirty="0"/>
              <a:t>Interface delegation.</a:t>
            </a:r>
            <a:r>
              <a:rPr lang="en-US" sz="2400" dirty="0"/>
              <a:t> In some situations component ports are associated with one or more ports in an “internal” </a:t>
            </a:r>
            <a:r>
              <a:rPr lang="en-US" sz="2400" dirty="0" err="1"/>
              <a:t>subarchitecture</a:t>
            </a:r>
            <a:r>
              <a:rPr lang="en-US" sz="2400" dirty="0"/>
              <a:t>. The case is similar for the roles of a connector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18279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C&amp;C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Constraints</a:t>
            </a:r>
          </a:p>
          <a:p>
            <a:pPr lvl="1"/>
            <a:r>
              <a:rPr lang="en-US" dirty="0"/>
              <a:t>Components can only be attached to connectors, not directly to other components.</a:t>
            </a:r>
          </a:p>
          <a:p>
            <a:pPr lvl="1"/>
            <a:r>
              <a:rPr lang="en-US" dirty="0"/>
              <a:t>Connectors can only be attached to components, not directly to other connectors.</a:t>
            </a:r>
          </a:p>
          <a:p>
            <a:pPr lvl="1"/>
            <a:r>
              <a:rPr lang="en-US" dirty="0"/>
              <a:t>Attachments can only be made between compatible ports and roles.</a:t>
            </a:r>
          </a:p>
          <a:p>
            <a:pPr lvl="1"/>
            <a:r>
              <a:rPr lang="en-US" dirty="0"/>
              <a:t>Interface delegation can only be defined between two compatible ports (or two compatible roles).</a:t>
            </a:r>
          </a:p>
          <a:p>
            <a:pPr lvl="1"/>
            <a:r>
              <a:rPr lang="en-US" dirty="0"/>
              <a:t>Connectors cannot appear in isolation; a connector must be attached to a component.</a:t>
            </a:r>
          </a:p>
          <a:p>
            <a:r>
              <a:rPr lang="en-US" dirty="0"/>
              <a:t>Usage</a:t>
            </a:r>
          </a:p>
          <a:p>
            <a:pPr lvl="1"/>
            <a:r>
              <a:rPr lang="en-US" dirty="0"/>
              <a:t>Show how the system works.</a:t>
            </a:r>
          </a:p>
          <a:p>
            <a:pPr lvl="1"/>
            <a:r>
              <a:rPr lang="en-US" dirty="0"/>
              <a:t>Guide development by specifying structure and behavior of runtime elements.</a:t>
            </a:r>
          </a:p>
          <a:p>
            <a:pPr lvl="1"/>
            <a:r>
              <a:rPr lang="en-US" dirty="0"/>
              <a:t>Help reason about runtime system quality attributes, such as performance and availability.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01170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Notations for C&amp;C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1440160"/>
          </a:xfrm>
        </p:spPr>
        <p:txBody>
          <a:bodyPr>
            <a:normAutofit/>
          </a:bodyPr>
          <a:lstStyle/>
          <a:p>
            <a:r>
              <a:rPr lang="en-US" dirty="0"/>
              <a:t>UML components are good match for C&amp;C components.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 descr="uml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924944"/>
            <a:ext cx="70104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9433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Allocation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Elements</a:t>
            </a:r>
          </a:p>
          <a:p>
            <a:pPr lvl="1"/>
            <a:r>
              <a:rPr lang="en-US" i="1" dirty="0"/>
              <a:t>Software element</a:t>
            </a:r>
            <a:r>
              <a:rPr lang="en-US" dirty="0"/>
              <a:t> and </a:t>
            </a:r>
            <a:r>
              <a:rPr lang="en-US" i="1" dirty="0"/>
              <a:t>environmental element.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software element has properties that are </a:t>
            </a:r>
            <a:r>
              <a:rPr lang="en-US" i="1" dirty="0"/>
              <a:t>required</a:t>
            </a:r>
            <a:r>
              <a:rPr lang="en-US" dirty="0"/>
              <a:t> of the environment. </a:t>
            </a:r>
          </a:p>
          <a:p>
            <a:pPr lvl="1"/>
            <a:r>
              <a:rPr lang="en-US" dirty="0"/>
              <a:t>An environmental element has properties that are </a:t>
            </a:r>
            <a:r>
              <a:rPr lang="en-US" i="1" dirty="0"/>
              <a:t>provided</a:t>
            </a:r>
            <a:r>
              <a:rPr lang="en-US" dirty="0"/>
              <a:t> to the software.</a:t>
            </a:r>
          </a:p>
          <a:p>
            <a:r>
              <a:rPr lang="en-US" dirty="0"/>
              <a:t>Relations</a:t>
            </a:r>
          </a:p>
          <a:p>
            <a:pPr lvl="1"/>
            <a:r>
              <a:rPr lang="en-US" i="1" dirty="0"/>
              <a:t>Allocated to</a:t>
            </a:r>
            <a:r>
              <a:rPr lang="en-US" dirty="0"/>
              <a:t>. A software element is mapped (allocated to) an environmental element. Properties are dependent on the particular view.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48618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Allocation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Constraints</a:t>
            </a:r>
          </a:p>
          <a:p>
            <a:pPr lvl="1"/>
            <a:r>
              <a:rPr lang="en-US" dirty="0"/>
              <a:t>Varies by view</a:t>
            </a:r>
          </a:p>
          <a:p>
            <a:r>
              <a:rPr lang="en-US" dirty="0"/>
              <a:t>Usage</a:t>
            </a:r>
          </a:p>
          <a:p>
            <a:pPr lvl="1"/>
            <a:r>
              <a:rPr lang="en-US" dirty="0"/>
              <a:t>Reasoning about performance, availability, security, and safety. </a:t>
            </a:r>
          </a:p>
          <a:p>
            <a:pPr lvl="1"/>
            <a:r>
              <a:rPr lang="en-US" dirty="0"/>
              <a:t>Reasoning about distributed development and allocation of work to teams. </a:t>
            </a:r>
          </a:p>
          <a:p>
            <a:pPr lvl="1"/>
            <a:r>
              <a:rPr lang="en-US" dirty="0"/>
              <a:t>Reasoning about concurrent access to software versions. </a:t>
            </a:r>
          </a:p>
          <a:p>
            <a:pPr lvl="1"/>
            <a:r>
              <a:rPr lang="en-US" dirty="0"/>
              <a:t>Reasoning about the form and mechanisms of system installation.</a:t>
            </a:r>
            <a:r>
              <a:rPr lang="x-none" dirty="0"/>
              <a:t> 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33395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i="1" dirty="0"/>
              <a:t>quality view</a:t>
            </a:r>
            <a:r>
              <a:rPr lang="en-US" dirty="0"/>
              <a:t> can be tailored for specific stakeholders or to address specific concerns. </a:t>
            </a:r>
          </a:p>
          <a:p>
            <a:r>
              <a:rPr lang="en-US" dirty="0"/>
              <a:t>A quality views is formed by extracting the relevant pieces of structural views and packaging them together.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9273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Chapter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Uses and Audiences for Architecture Documentation </a:t>
            </a:r>
            <a:endParaRPr lang="en-US" sz="2800" dirty="0"/>
          </a:p>
          <a:p>
            <a:r>
              <a:rPr lang="en-US" dirty="0"/>
              <a:t>Notations </a:t>
            </a:r>
            <a:endParaRPr lang="en-US" sz="2800" dirty="0"/>
          </a:p>
          <a:p>
            <a:r>
              <a:rPr lang="en-US" dirty="0"/>
              <a:t>Views </a:t>
            </a:r>
            <a:endParaRPr lang="en-US" sz="2800" dirty="0"/>
          </a:p>
          <a:p>
            <a:r>
              <a:rPr lang="en-US" dirty="0"/>
              <a:t>Combining Views </a:t>
            </a:r>
            <a:endParaRPr lang="en-US" sz="2800" dirty="0"/>
          </a:p>
          <a:p>
            <a:r>
              <a:rPr lang="en-US" dirty="0"/>
              <a:t>Documenting Behavior </a:t>
            </a:r>
            <a:endParaRPr lang="en-US" sz="2800" dirty="0"/>
          </a:p>
          <a:p>
            <a:r>
              <a:rPr lang="en-US" dirty="0"/>
              <a:t>Beyond Views </a:t>
            </a:r>
            <a:endParaRPr lang="en-US" sz="2800" dirty="0"/>
          </a:p>
          <a:p>
            <a:r>
              <a:rPr lang="en-US" dirty="0"/>
              <a:t>Documenting the Rationale </a:t>
            </a:r>
            <a:endParaRPr lang="en-US" sz="2800" dirty="0"/>
          </a:p>
          <a:p>
            <a:r>
              <a:rPr lang="en-US" dirty="0"/>
              <a:t>Architecture Stakeholders </a:t>
            </a:r>
            <a:endParaRPr lang="en-US" sz="2800" dirty="0"/>
          </a:p>
          <a:p>
            <a:r>
              <a:rPr lang="en-US" dirty="0"/>
              <a:t>Practical Considerations </a:t>
            </a:r>
            <a:endParaRPr lang="en-US" sz="2800" dirty="0"/>
          </a:p>
          <a:p>
            <a:r>
              <a:rPr lang="en-US" sz="2800" dirty="0"/>
              <a:t>Summary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© Len Bass, Paul Clements, Rick Kazman, distributed under Creative Commons Attribution License</a:t>
            </a:r>
          </a:p>
        </p:txBody>
      </p:sp>
    </p:spTree>
    <p:extLst>
      <p:ext uri="{BB962C8B-B14F-4D97-AF65-F5344CB8AC3E}">
        <p14:creationId xmlns:p14="http://schemas.microsoft.com/office/powerpoint/2010/main" val="28660112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Views: 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sz="7000" i="1" dirty="0"/>
              <a:t>Security view</a:t>
            </a:r>
            <a:r>
              <a:rPr lang="en-US" sz="7000" dirty="0"/>
              <a:t> </a:t>
            </a:r>
          </a:p>
          <a:p>
            <a:pPr lvl="1"/>
            <a:r>
              <a:rPr lang="en-US" sz="5500" dirty="0"/>
              <a:t>Show the components that have some security role or responsibility, how those components communicate, any data repositories for security information, and repositories that are of security interest. </a:t>
            </a:r>
          </a:p>
          <a:p>
            <a:pPr lvl="1"/>
            <a:r>
              <a:rPr lang="en-US" sz="5500" dirty="0"/>
              <a:t>The view’s context information would show other security measures (such as physical security) in the system’s environment. </a:t>
            </a:r>
          </a:p>
          <a:p>
            <a:pPr lvl="1"/>
            <a:r>
              <a:rPr lang="en-US" sz="5500" dirty="0"/>
              <a:t>The behavior part of a security view</a:t>
            </a:r>
          </a:p>
          <a:p>
            <a:pPr lvl="2"/>
            <a:r>
              <a:rPr lang="en-US" sz="5100" dirty="0"/>
              <a:t>Show how the operation of security protocols and where and how humans interact with the security elements.</a:t>
            </a:r>
          </a:p>
          <a:p>
            <a:pPr lvl="2"/>
            <a:r>
              <a:rPr lang="en-US" sz="5100" dirty="0"/>
              <a:t>Capture how the system would respond to specific threats and vulnerabilities. </a:t>
            </a:r>
          </a:p>
          <a:p>
            <a:r>
              <a:rPr lang="en-US" sz="7000" i="1" dirty="0"/>
              <a:t>Communications view</a:t>
            </a:r>
            <a:r>
              <a:rPr lang="en-US" sz="7000" dirty="0"/>
              <a:t> </a:t>
            </a:r>
          </a:p>
          <a:p>
            <a:pPr lvl="1"/>
            <a:r>
              <a:rPr lang="en-US" sz="5500" dirty="0"/>
              <a:t>Especially helpful for systems that are globally dispersed and heterogeneous. </a:t>
            </a:r>
          </a:p>
          <a:p>
            <a:pPr lvl="1"/>
            <a:r>
              <a:rPr lang="en-US" sz="5500" dirty="0"/>
              <a:t>Show all of the component-to-component channels, the various network channels, quality-of-service parameter values, and areas of concurrency. </a:t>
            </a:r>
          </a:p>
          <a:p>
            <a:pPr lvl="1"/>
            <a:r>
              <a:rPr lang="en-US" sz="5500" dirty="0"/>
              <a:t>Used to analyze certain kinds of performance and reliability (such as deadlock or race condition detection). </a:t>
            </a:r>
          </a:p>
          <a:p>
            <a:pPr lvl="1"/>
            <a:r>
              <a:rPr lang="en-US" sz="5500" dirty="0"/>
              <a:t>The behavior part of this view could show (for example) how network bandwidth is dynamically allocated.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91818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Views: 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i="1" dirty="0"/>
              <a:t>Exception</a:t>
            </a:r>
            <a:r>
              <a:rPr lang="en-US" dirty="0"/>
              <a:t> or </a:t>
            </a:r>
            <a:r>
              <a:rPr lang="en-US" i="1" dirty="0"/>
              <a:t>error-handling view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Could help illuminate and draw attention to error reporting and resolution mechanisms. </a:t>
            </a:r>
          </a:p>
          <a:p>
            <a:pPr lvl="1"/>
            <a:r>
              <a:rPr lang="en-US" dirty="0"/>
              <a:t>Show how components detect, report, and resolve faults or errors. </a:t>
            </a:r>
          </a:p>
          <a:p>
            <a:pPr lvl="1"/>
            <a:r>
              <a:rPr lang="en-US" dirty="0"/>
              <a:t>It would help identify the sources of errors and appropriate corrective actions for each. </a:t>
            </a:r>
          </a:p>
          <a:p>
            <a:r>
              <a:rPr lang="en-US" i="1" dirty="0"/>
              <a:t>Reliability</a:t>
            </a:r>
            <a:r>
              <a:rPr lang="en-US" dirty="0"/>
              <a:t> view </a:t>
            </a:r>
          </a:p>
          <a:p>
            <a:pPr lvl="1"/>
            <a:r>
              <a:rPr lang="en-US" dirty="0"/>
              <a:t>Models mechanisms such as replication and switchover. </a:t>
            </a:r>
          </a:p>
          <a:p>
            <a:pPr lvl="1"/>
            <a:r>
              <a:rPr lang="en-US" dirty="0"/>
              <a:t>Depicts timing issues and transaction integrity. </a:t>
            </a:r>
          </a:p>
          <a:p>
            <a:r>
              <a:rPr lang="en-US" i="1" dirty="0"/>
              <a:t>Performance</a:t>
            </a:r>
            <a:r>
              <a:rPr lang="en-US" dirty="0"/>
              <a:t> view </a:t>
            </a:r>
          </a:p>
          <a:p>
            <a:pPr lvl="1"/>
            <a:r>
              <a:rPr lang="en-US" dirty="0"/>
              <a:t>Shows those aspects of the architecture useful for inferring the system’s performance. </a:t>
            </a:r>
          </a:p>
          <a:p>
            <a:pPr lvl="1"/>
            <a:r>
              <a:rPr lang="en-US" dirty="0"/>
              <a:t>Show network traffic models, maximum latencies for operations, and so forth.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991889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the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a minimum, expect to have at least one module view, at least one C&amp;C view, and for larger systems, at least one allocation view in your architecture document.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585071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5094-B260-714D-9A93-91E8D17DE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61A50-83D8-C048-AE78-B807C52E2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it is convenient to show a </a:t>
            </a:r>
            <a:r>
              <a:rPr lang="en-US" i="1" dirty="0"/>
              <a:t>combined view </a:t>
            </a:r>
            <a:r>
              <a:rPr lang="en-US" dirty="0"/>
              <a:t>with elements and relations that come from two or more other views.</a:t>
            </a:r>
          </a:p>
          <a:p>
            <a:r>
              <a:rPr lang="en-US" dirty="0"/>
              <a:t>Such views can be very useful as long as you do not try to overload them.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E747FE-C527-8341-8B2D-DAD44B84A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10870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5094-B260-714D-9A93-91E8D17DE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61A50-83D8-C048-AE78-B807C52E2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combinations of views often occur quite naturally: </a:t>
            </a:r>
          </a:p>
          <a:p>
            <a:pPr lvl="1"/>
            <a:r>
              <a:rPr lang="en-US" i="1" dirty="0"/>
              <a:t>C&amp;C views with each other</a:t>
            </a:r>
          </a:p>
          <a:p>
            <a:pPr lvl="1"/>
            <a:r>
              <a:rPr lang="en-US" i="1" dirty="0"/>
              <a:t>Deployment view with any C&amp;C view that shows processes </a:t>
            </a:r>
          </a:p>
          <a:p>
            <a:pPr lvl="1"/>
            <a:r>
              <a:rPr lang="en-US" i="1" dirty="0"/>
              <a:t>Decomposition view and any work assignment, implementation, uses, or layered views 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E747FE-C527-8341-8B2D-DAD44B84A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376990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94090-583A-AE41-BEA9-5F29A12DA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B744C-C4B6-3440-9650-4AE284ED0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936104"/>
          </a:xfrm>
        </p:spPr>
        <p:txBody>
          <a:bodyPr/>
          <a:lstStyle/>
          <a:p>
            <a:r>
              <a:rPr lang="en-US" dirty="0"/>
              <a:t>A combined view (example)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A2B5B-B2D1-0C48-BDC5-1BBB8E50F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AC9EB0-4562-3848-97DF-F6302FE35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408" y="2060848"/>
            <a:ext cx="7563184" cy="472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0474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1579E-4904-554F-862E-A8DA4F405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Documenting Behavior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6EF5C-C8E4-7541-A5EE-580571A3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architecture may require behavior documentation describing how elements interact with each other. </a:t>
            </a:r>
          </a:p>
          <a:p>
            <a:r>
              <a:rPr lang="en-US" dirty="0"/>
              <a:t>Two kinds of notations are available for documenting behavior: trace-oriented and comprehensive.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B02C40-1D6E-D442-91A9-A968EEBA9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74981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1579E-4904-554F-862E-A8DA4F405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Documenting Behavior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6EF5C-C8E4-7541-A5EE-580571A3C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1"/>
            <a:ext cx="8147248" cy="3960440"/>
          </a:xfrm>
        </p:spPr>
        <p:txBody>
          <a:bodyPr>
            <a:normAutofit fontScale="92500"/>
          </a:bodyPr>
          <a:lstStyle/>
          <a:p>
            <a:r>
              <a:rPr lang="en-US" i="1" dirty="0"/>
              <a:t>Traces </a:t>
            </a:r>
            <a:r>
              <a:rPr lang="en-US" dirty="0"/>
              <a:t>are sequences of activities or interactions that describe the system’s response to a specific stimulus when the system is in a specific state.</a:t>
            </a:r>
          </a:p>
          <a:p>
            <a:r>
              <a:rPr lang="en-US" dirty="0"/>
              <a:t>UML Examples: </a:t>
            </a:r>
          </a:p>
          <a:p>
            <a:pPr lvl="1"/>
            <a:r>
              <a:rPr lang="en-US" dirty="0"/>
              <a:t>use case diagrams</a:t>
            </a:r>
          </a:p>
          <a:p>
            <a:pPr lvl="1"/>
            <a:r>
              <a:rPr lang="en-US" dirty="0"/>
              <a:t>sequence diagrams</a:t>
            </a:r>
          </a:p>
          <a:p>
            <a:pPr lvl="1"/>
            <a:r>
              <a:rPr lang="en-US" dirty="0"/>
              <a:t>communication diagrams</a:t>
            </a:r>
          </a:p>
          <a:p>
            <a:pPr lvl="1"/>
            <a:r>
              <a:rPr lang="en-US" dirty="0"/>
              <a:t>activity diagrams.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B02C40-1D6E-D442-91A9-A968EEBA9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8A2F6F-6B3F-3646-B0D3-7E5BDF423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2852936"/>
            <a:ext cx="4374217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0262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1579E-4904-554F-862E-A8DA4F405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Documenting Behavior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6EF5C-C8E4-7541-A5EE-580571A3C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1"/>
            <a:ext cx="8147248" cy="2664295"/>
          </a:xfrm>
        </p:spPr>
        <p:txBody>
          <a:bodyPr>
            <a:normAutofit fontScale="92500" lnSpcReduction="20000"/>
          </a:bodyPr>
          <a:lstStyle/>
          <a:p>
            <a:r>
              <a:rPr lang="en-US" i="1" dirty="0"/>
              <a:t>Comprehensive </a:t>
            </a:r>
            <a:r>
              <a:rPr lang="en-US" dirty="0"/>
              <a:t>notations show the complete behavior of structural elements. Given such documentation, it is possible to infer all possible paths through the system. </a:t>
            </a:r>
          </a:p>
          <a:p>
            <a:r>
              <a:rPr lang="en-US" dirty="0"/>
              <a:t>UML Example: </a:t>
            </a:r>
          </a:p>
          <a:p>
            <a:pPr lvl="1"/>
            <a:r>
              <a:rPr lang="en-US" dirty="0"/>
              <a:t>state machine diagrams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B02C40-1D6E-D442-91A9-A968EEBA9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B7CD82-D767-A045-BBDA-DDBE8F20B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2630650"/>
            <a:ext cx="4051210" cy="422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680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Building a Documentation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 documentation package consists of</a:t>
            </a:r>
          </a:p>
          <a:p>
            <a:pPr lvl="1"/>
            <a:r>
              <a:rPr lang="en-US" dirty="0"/>
              <a:t>Views</a:t>
            </a:r>
          </a:p>
          <a:p>
            <a:pPr lvl="1"/>
            <a:r>
              <a:rPr lang="en-US" dirty="0"/>
              <a:t>Documentation beyond views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921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 Documentation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5112568"/>
          </a:xfrm>
        </p:spPr>
        <p:txBody>
          <a:bodyPr>
            <a:normAutofit fontScale="92500"/>
          </a:bodyPr>
          <a:lstStyle/>
          <a:p>
            <a:r>
              <a:rPr lang="en-US" dirty="0"/>
              <a:t>An architecture has to be communicated to let its stakeholders use it properly to do their jobs. </a:t>
            </a:r>
          </a:p>
          <a:p>
            <a:r>
              <a:rPr lang="en-US" dirty="0"/>
              <a:t>If you go to the trouble of creating a strong architecture, you </a:t>
            </a:r>
            <a:r>
              <a:rPr lang="en-US" i="1" dirty="0"/>
              <a:t>must </a:t>
            </a:r>
            <a:r>
              <a:rPr lang="en-US" dirty="0"/>
              <a:t>go to the trouble of describing it. </a:t>
            </a:r>
          </a:p>
          <a:p>
            <a:r>
              <a:rPr lang="en-US" dirty="0"/>
              <a:t>Documentation speaks for the architect today, when the architect should be doing other things besides answering questions, and tomorrow, when that person has left the project.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39408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Beyond Views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addition to views and behavior, comprehensive information about an architecture will include the following items: </a:t>
            </a:r>
          </a:p>
          <a:p>
            <a:pPr lvl="1"/>
            <a:r>
              <a:rPr lang="en-US" i="1" dirty="0"/>
              <a:t>Mapping between views </a:t>
            </a:r>
            <a:endParaRPr lang="en-US" dirty="0"/>
          </a:p>
          <a:p>
            <a:pPr lvl="1"/>
            <a:r>
              <a:rPr lang="en-US" i="1" dirty="0"/>
              <a:t>Documenting patterns </a:t>
            </a:r>
            <a:endParaRPr lang="en-US" dirty="0"/>
          </a:p>
          <a:p>
            <a:pPr lvl="1"/>
            <a:r>
              <a:rPr lang="en-US" i="1" dirty="0"/>
              <a:t>One or more context diagrams </a:t>
            </a:r>
            <a:endParaRPr lang="en-US" dirty="0"/>
          </a:p>
          <a:p>
            <a:pPr lvl="1"/>
            <a:r>
              <a:rPr lang="en-US" i="1" dirty="0"/>
              <a:t>Variability guide </a:t>
            </a:r>
            <a:endParaRPr lang="en-US" dirty="0"/>
          </a:p>
          <a:p>
            <a:pPr lvl="1"/>
            <a:r>
              <a:rPr lang="en-US" i="1" dirty="0"/>
              <a:t>Rationale</a:t>
            </a:r>
          </a:p>
          <a:p>
            <a:pPr lvl="1"/>
            <a:r>
              <a:rPr lang="en-US" i="1" dirty="0"/>
              <a:t>Glossary and acronym list</a:t>
            </a:r>
          </a:p>
          <a:p>
            <a:pPr lvl="1"/>
            <a:r>
              <a:rPr lang="en-US" i="1" dirty="0"/>
              <a:t>Document control information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24105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Documenting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designing, you make decisions to achieve your iteration goals. These decisions include: </a:t>
            </a:r>
          </a:p>
          <a:p>
            <a:pPr lvl="1"/>
            <a:r>
              <a:rPr lang="en-US" dirty="0"/>
              <a:t>Selecting a design concept from several alternatives </a:t>
            </a:r>
          </a:p>
          <a:p>
            <a:pPr lvl="1"/>
            <a:r>
              <a:rPr lang="en-US" dirty="0"/>
              <a:t>Creating structures by instantiating the selected design concept </a:t>
            </a:r>
          </a:p>
          <a:p>
            <a:pPr lvl="1"/>
            <a:r>
              <a:rPr lang="en-US" dirty="0"/>
              <a:t>Establishing relationships between elements and defining interfaces </a:t>
            </a:r>
          </a:p>
          <a:p>
            <a:pPr lvl="1"/>
            <a:r>
              <a:rPr lang="en-US" dirty="0"/>
              <a:t>Allocating resources (e.g., people, hardware, computation) </a:t>
            </a:r>
          </a:p>
          <a:p>
            <a:r>
              <a:rPr lang="en-US" dirty="0"/>
              <a:t>When you study an architecture diagram, you only see the end product of a thought process.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8258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Documenting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Recording design decisions </a:t>
            </a:r>
            <a:r>
              <a:rPr lang="en-US" i="1" dirty="0"/>
              <a:t>beyond </a:t>
            </a:r>
            <a:r>
              <a:rPr lang="en-US" dirty="0"/>
              <a:t>the chosen elements, relationships, and properties is fundamental to help understand how you arrived at the result—the design rationale.</a:t>
            </a:r>
          </a:p>
          <a:p>
            <a:r>
              <a:rPr lang="en-US" dirty="0"/>
              <a:t>For example, you might record:</a:t>
            </a:r>
          </a:p>
          <a:p>
            <a:pPr lvl="1"/>
            <a:r>
              <a:rPr lang="en-US" dirty="0"/>
              <a:t>What evidence was produced to justify decisions? </a:t>
            </a:r>
          </a:p>
          <a:p>
            <a:pPr lvl="1"/>
            <a:r>
              <a:rPr lang="en-US" dirty="0"/>
              <a:t>Who did what? </a:t>
            </a:r>
          </a:p>
          <a:p>
            <a:pPr lvl="1"/>
            <a:r>
              <a:rPr lang="en-US" dirty="0"/>
              <a:t>Why were shortcuts taken? </a:t>
            </a:r>
          </a:p>
          <a:p>
            <a:pPr lvl="1"/>
            <a:r>
              <a:rPr lang="en-US" dirty="0"/>
              <a:t>Why were tradeoffs made? </a:t>
            </a:r>
          </a:p>
          <a:p>
            <a:pPr lvl="1"/>
            <a:r>
              <a:rPr lang="en-US" dirty="0"/>
              <a:t>What assumptions did you make?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57573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Documenting Rationale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1944216"/>
          </a:xfrm>
        </p:spPr>
        <p:txBody>
          <a:bodyPr>
            <a:normAutofit/>
          </a:bodyPr>
          <a:lstStyle/>
          <a:p>
            <a:r>
              <a:rPr lang="en-US" dirty="0"/>
              <a:t>Example: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29B326-701E-C44D-9929-C5E8096BC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968500"/>
            <a:ext cx="864096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7913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B02E0-374B-D742-9B00-E03D585B3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7F296-1CB6-594F-94A6-6ACDF6542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stakeholders of an architecture, and the views that care about include:</a:t>
            </a:r>
          </a:p>
          <a:p>
            <a:pPr lvl="1"/>
            <a:r>
              <a:rPr lang="en-US" dirty="0"/>
              <a:t>Project managers:</a:t>
            </a:r>
          </a:p>
          <a:p>
            <a:pPr lvl="2"/>
            <a:r>
              <a:rPr lang="en-US" dirty="0"/>
              <a:t>care about schedule, resource assignments, etc. </a:t>
            </a:r>
          </a:p>
          <a:p>
            <a:pPr lvl="2"/>
            <a:r>
              <a:rPr lang="en-US" dirty="0"/>
              <a:t>To create a schedule, they need information about the modules to be implemented and in what sequence, with information about their complexity, such as the list of responsibilities, and dependencies on other modules </a:t>
            </a:r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D2EEDF-E3D7-9445-9E25-140CB78D6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044109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B02E0-374B-D742-9B00-E03D585B3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7F296-1CB6-594F-94A6-6ACDF6542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Members of the development team:</a:t>
            </a:r>
          </a:p>
          <a:p>
            <a:pPr lvl="2"/>
            <a:r>
              <a:rPr lang="en-US" dirty="0"/>
              <a:t>will want to know the general idea behind the system. </a:t>
            </a:r>
            <a:endParaRPr lang="en-US" sz="400" dirty="0"/>
          </a:p>
          <a:p>
            <a:pPr lvl="2"/>
            <a:r>
              <a:rPr lang="en-US" dirty="0"/>
              <a:t>which elements they have been assigned for implementation. </a:t>
            </a:r>
            <a:endParaRPr lang="en-US" sz="400" dirty="0"/>
          </a:p>
          <a:p>
            <a:pPr lvl="2"/>
            <a:r>
              <a:rPr lang="en-US" dirty="0"/>
              <a:t>the details of the assigned element, including the data model with which it must operate. </a:t>
            </a:r>
            <a:endParaRPr lang="en-US" sz="400" dirty="0"/>
          </a:p>
          <a:p>
            <a:pPr lvl="2"/>
            <a:r>
              <a:rPr lang="en-US" dirty="0"/>
              <a:t>the elements with which the assigned part interfaces and what those interfaces are. </a:t>
            </a:r>
            <a:endParaRPr lang="en-US" sz="400" dirty="0"/>
          </a:p>
          <a:p>
            <a:pPr lvl="2"/>
            <a:r>
              <a:rPr lang="en-US" dirty="0"/>
              <a:t>the code assets that the developer can utilize. </a:t>
            </a:r>
            <a:endParaRPr lang="en-US" sz="400" dirty="0"/>
          </a:p>
          <a:p>
            <a:pPr lvl="2"/>
            <a:r>
              <a:rPr lang="en-US" dirty="0"/>
              <a:t>the constraints, such as quality attributes, legacy system interfaces, and budgets that must be met.</a:t>
            </a:r>
            <a:br>
              <a:rPr lang="en-US" dirty="0"/>
            </a:br>
            <a:endParaRPr lang="en-US" sz="400" dirty="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D2EEDF-E3D7-9445-9E25-140CB78D6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26185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B02E0-374B-D742-9B00-E03D585B3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7F296-1CB6-594F-94A6-6ACDF6542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1"/>
            <a:r>
              <a:rPr lang="en-US" dirty="0"/>
              <a:t>Testers and integrators:</a:t>
            </a:r>
          </a:p>
          <a:p>
            <a:pPr lvl="2"/>
            <a:r>
              <a:rPr lang="en-US" dirty="0"/>
              <a:t>a black-box tester will need to access the interface documentation for the element. </a:t>
            </a:r>
          </a:p>
          <a:p>
            <a:pPr lvl="2"/>
            <a:r>
              <a:rPr lang="en-US" dirty="0"/>
              <a:t>integrators and system testers need to see collections of interfaces, behavior specifications, and a uses view so they can work with incremental subsets. </a:t>
            </a:r>
          </a:p>
          <a:p>
            <a:pPr lvl="1"/>
            <a:r>
              <a:rPr lang="en-US" i="1" dirty="0"/>
              <a:t>Maintainers: </a:t>
            </a:r>
          </a:p>
          <a:p>
            <a:pPr lvl="2"/>
            <a:r>
              <a:rPr lang="en-US" dirty="0"/>
              <a:t>will want to see a decomposition view that allows them to pinpoint the locations where a change will need to be carried out, and perhaps a uses view to help them build an impact analysis to fully scope out the effects of the change. </a:t>
            </a:r>
          </a:p>
          <a:p>
            <a:pPr lvl="2"/>
            <a:r>
              <a:rPr lang="en-US" dirty="0"/>
              <a:t>in addition, they will want to see the design rationale.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D2EEDF-E3D7-9445-9E25-140CB78D6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42812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B02E0-374B-D742-9B00-E03D585B3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7F296-1CB6-594F-94A6-6ACDF6542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i="1" dirty="0"/>
              <a:t>Designers of other systems: </a:t>
            </a:r>
            <a:endParaRPr lang="en-US" dirty="0"/>
          </a:p>
          <a:p>
            <a:pPr lvl="2"/>
            <a:r>
              <a:rPr lang="en-US" dirty="0"/>
              <a:t>these stakeholders will want to see interface documentation for elements their system will interact with, as found in module and C&amp;C views </a:t>
            </a:r>
            <a:endParaRPr lang="en-US" sz="400" dirty="0"/>
          </a:p>
          <a:p>
            <a:pPr lvl="2"/>
            <a:r>
              <a:rPr lang="en-US" dirty="0"/>
              <a:t>the data model for the system they will interact with</a:t>
            </a:r>
            <a:endParaRPr lang="en-US" sz="400" dirty="0"/>
          </a:p>
          <a:p>
            <a:pPr lvl="2"/>
            <a:r>
              <a:rPr lang="en-US" dirty="0"/>
              <a:t>top-level context diagrams from various views showing the interactions </a:t>
            </a:r>
          </a:p>
          <a:p>
            <a:pPr lvl="1"/>
            <a:r>
              <a:rPr lang="en-US" i="1" dirty="0"/>
              <a:t>End users: </a:t>
            </a:r>
            <a:endParaRPr lang="en-US" dirty="0"/>
          </a:p>
          <a:p>
            <a:pPr lvl="2"/>
            <a:r>
              <a:rPr lang="en-US" dirty="0"/>
              <a:t>can often gain useful insights into the system, what it does, and how they can use it effectively by examining the architecture. </a:t>
            </a:r>
          </a:p>
          <a:p>
            <a:pPr lvl="1" fontAlgn="auto"/>
            <a:endParaRPr lang="en-US" dirty="0"/>
          </a:p>
          <a:p>
            <a:pPr lvl="1" fontAlgn="auto"/>
            <a:endParaRPr lang="en-US" sz="800" dirty="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D2EEDF-E3D7-9445-9E25-140CB78D6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024795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B02E0-374B-D742-9B00-E03D585B3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7F296-1CB6-594F-94A6-6ACDF6542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US" i="1" dirty="0"/>
              <a:t>Analysts: </a:t>
            </a:r>
          </a:p>
          <a:p>
            <a:pPr lvl="2"/>
            <a:r>
              <a:rPr lang="en-US" dirty="0"/>
              <a:t>are interested in whether the design meets the system’s quality objectives. </a:t>
            </a:r>
          </a:p>
          <a:p>
            <a:pPr lvl="2"/>
            <a:r>
              <a:rPr lang="en-US" dirty="0"/>
              <a:t>they require architectural information necessary to evaluate quality attributes. </a:t>
            </a:r>
          </a:p>
          <a:p>
            <a:pPr lvl="1"/>
            <a:r>
              <a:rPr lang="en-US" i="1" dirty="0"/>
              <a:t>Infrastructure support personnel: </a:t>
            </a:r>
            <a:endParaRPr lang="en-US" dirty="0"/>
          </a:p>
          <a:p>
            <a:pPr lvl="2"/>
            <a:r>
              <a:rPr lang="en-US" dirty="0"/>
              <a:t>set up the infrastructure that supports the development, integration, staging, and production environments. </a:t>
            </a:r>
          </a:p>
          <a:p>
            <a:pPr lvl="2"/>
            <a:r>
              <a:rPr lang="en-US" dirty="0"/>
              <a:t>a variability guide is particularly useful to help set up the software configuration management environment. </a:t>
            </a:r>
          </a:p>
          <a:p>
            <a:pPr lvl="1"/>
            <a:r>
              <a:rPr lang="en-US" i="1" dirty="0"/>
              <a:t>Future architects: </a:t>
            </a:r>
          </a:p>
          <a:p>
            <a:pPr lvl="2"/>
            <a:r>
              <a:rPr lang="en-US" dirty="0"/>
              <a:t>are the most avid readers of architecture documentation, with a vested interest in everything.</a:t>
            </a:r>
          </a:p>
          <a:p>
            <a:pPr lvl="2"/>
            <a:endParaRPr lang="en-US" dirty="0"/>
          </a:p>
          <a:p>
            <a:pPr lvl="1" fontAlgn="auto"/>
            <a:endParaRPr lang="en-US" dirty="0"/>
          </a:p>
          <a:p>
            <a:pPr lvl="1" fontAlgn="auto"/>
            <a:endParaRPr lang="en-US" sz="800" dirty="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D2EEDF-E3D7-9445-9E25-140CB78D6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896481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7F2EA-0523-764C-82C8-D2427E629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Considerations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75B38-33EC-C940-85E8-0D9BC1961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Modeling tools:</a:t>
            </a:r>
          </a:p>
          <a:p>
            <a:pPr lvl="1"/>
            <a:r>
              <a:rPr lang="en-US" dirty="0"/>
              <a:t>Tools offer features aimed at large-scale use in industrial settings: </a:t>
            </a:r>
          </a:p>
          <a:p>
            <a:pPr lvl="2"/>
            <a:r>
              <a:rPr lang="en-US" dirty="0"/>
              <a:t>interfaces that support multiple users </a:t>
            </a:r>
          </a:p>
          <a:p>
            <a:pPr lvl="2"/>
            <a:r>
              <a:rPr lang="en-US" dirty="0"/>
              <a:t>version control </a:t>
            </a:r>
          </a:p>
          <a:p>
            <a:pPr lvl="2"/>
            <a:r>
              <a:rPr lang="en-US" dirty="0"/>
              <a:t>syntactic and semantic consistency checking of the models </a:t>
            </a:r>
          </a:p>
          <a:p>
            <a:pPr lvl="2"/>
            <a:r>
              <a:rPr lang="en-US" dirty="0"/>
              <a:t>traceability between models and requirements or models and tests </a:t>
            </a:r>
          </a:p>
          <a:p>
            <a:pPr lvl="2"/>
            <a:r>
              <a:rPr lang="en-US" dirty="0"/>
              <a:t>automatic generation of executable source code that implements the models. 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C7C36-F751-D648-BCE6-23A8A5413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4469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 Documentation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5112568"/>
          </a:xfrm>
        </p:spPr>
        <p:txBody>
          <a:bodyPr>
            <a:normAutofit/>
          </a:bodyPr>
          <a:lstStyle/>
          <a:p>
            <a:r>
              <a:rPr lang="en-US" dirty="0"/>
              <a:t>Even the best architecture will be useless if the people who need it </a:t>
            </a:r>
          </a:p>
          <a:p>
            <a:pPr lvl="1"/>
            <a:r>
              <a:rPr lang="en-US" dirty="0"/>
              <a:t>do not know what it is; </a:t>
            </a:r>
          </a:p>
          <a:p>
            <a:pPr lvl="1"/>
            <a:r>
              <a:rPr lang="en-US" dirty="0"/>
              <a:t>cannot understand it well enough to use, build, or modify it; </a:t>
            </a:r>
          </a:p>
          <a:p>
            <a:pPr lvl="1"/>
            <a:r>
              <a:rPr lang="en-US" dirty="0"/>
              <a:t>misunderstand it and apply it incorrectly. </a:t>
            </a:r>
          </a:p>
          <a:p>
            <a:r>
              <a:rPr lang="en-US" dirty="0"/>
              <a:t>All of the effort, analysis, hard work, and insightful design on the part of the architecture team will have been wasted. 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397287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7F2EA-0523-764C-82C8-D2427E629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Considerations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75B38-33EC-C940-85E8-0D9BC1961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Online documentation, hypertext, and wikis:</a:t>
            </a:r>
          </a:p>
          <a:p>
            <a:pPr lvl="1"/>
            <a:r>
              <a:rPr lang="en-US" dirty="0"/>
              <a:t>Documentation for a system can be structured as linked web pages.</a:t>
            </a:r>
          </a:p>
          <a:p>
            <a:pPr lvl="1"/>
            <a:r>
              <a:rPr lang="en-US" dirty="0"/>
              <a:t>Using tools such as wikis, it’s possible to create a </a:t>
            </a:r>
            <a:r>
              <a:rPr lang="en-US" i="1" dirty="0"/>
              <a:t>shared </a:t>
            </a:r>
            <a:r>
              <a:rPr lang="en-US" dirty="0"/>
              <a:t>document to which many stakeholders can contribute.  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C7C36-F751-D648-BCE6-23A8A5413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029462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7F2EA-0523-764C-82C8-D2427E629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Considerations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75B38-33EC-C940-85E8-0D9BC1961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Release strategy:</a:t>
            </a:r>
          </a:p>
          <a:p>
            <a:pPr lvl="1"/>
            <a:r>
              <a:rPr lang="en-US" dirty="0"/>
              <a:t>Your project’s development plan should specify the process for keeping the important documentation, including the architecture documentation, current.</a:t>
            </a:r>
          </a:p>
          <a:p>
            <a:pPr lvl="1"/>
            <a:r>
              <a:rPr lang="en-US" dirty="0"/>
              <a:t>Document artifacts should be subject to version control, as with any other important project artifact. </a:t>
            </a:r>
          </a:p>
          <a:p>
            <a:pPr lvl="1"/>
            <a:r>
              <a:rPr lang="en-US" dirty="0"/>
              <a:t>The architect should plan releases of the documentation to support major project milestones.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C7C36-F751-D648-BCE6-23A8A5413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045351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7F2EA-0523-764C-82C8-D2427E629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Considerations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75B38-33EC-C940-85E8-0D9BC1961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Documenting architectures that change dynamically.</a:t>
            </a:r>
          </a:p>
          <a:p>
            <a:pPr lvl="1"/>
            <a:r>
              <a:rPr lang="en-US" dirty="0"/>
              <a:t>If your architecture changes rapidly (at runtime, or as a result of frequent releases):</a:t>
            </a:r>
          </a:p>
          <a:p>
            <a:pPr lvl="2"/>
            <a:r>
              <a:rPr lang="en-US" i="1" dirty="0"/>
              <a:t>Document what is true about all versions of your system</a:t>
            </a:r>
            <a:r>
              <a:rPr lang="en-US" dirty="0"/>
              <a:t>. </a:t>
            </a:r>
            <a:endParaRPr lang="en-US" sz="100" dirty="0"/>
          </a:p>
          <a:p>
            <a:pPr lvl="2"/>
            <a:r>
              <a:rPr lang="en-US" i="1" dirty="0"/>
              <a:t>Document the ways the architecture is allowed to change</a:t>
            </a:r>
            <a:r>
              <a:rPr lang="en-US" dirty="0"/>
              <a:t>. </a:t>
            </a:r>
            <a:endParaRPr lang="en-US" sz="100" dirty="0"/>
          </a:p>
          <a:p>
            <a:pPr lvl="2"/>
            <a:r>
              <a:rPr lang="en-US" i="1" dirty="0"/>
              <a:t>Generate interface documentation automatically</a:t>
            </a:r>
            <a:r>
              <a:rPr lang="en-US" dirty="0"/>
              <a:t>. </a:t>
            </a:r>
            <a:endParaRPr lang="en-US" sz="1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C7C36-F751-D648-BCE6-23A8A5413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433745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7F2EA-0523-764C-82C8-D2427E629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Considerations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75B38-33EC-C940-85E8-0D9BC1961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Traceability:</a:t>
            </a:r>
          </a:p>
          <a:p>
            <a:pPr lvl="1"/>
            <a:r>
              <a:rPr lang="en-US" dirty="0"/>
              <a:t>Traceability means linking design decisions to the requirements that led to them; those links should be captured in the documentation. </a:t>
            </a:r>
          </a:p>
          <a:p>
            <a:pPr lvl="1"/>
            <a:r>
              <a:rPr lang="en-US" dirty="0"/>
              <a:t>We seek to account for all ASRs in the architecture’s trace links. </a:t>
            </a:r>
          </a:p>
          <a:p>
            <a:pPr lvl="1"/>
            <a:r>
              <a:rPr lang="en-US" dirty="0"/>
              <a:t>Trace links may be represented informally—a table, for instance—or may be supported technologically in the project’s tool environment.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C7C36-F751-D648-BCE6-23A8A5413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714925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508759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Architectural documentation supports communication among various stakeholders, up the management chain, down to the developers, and across to peers. </a:t>
            </a:r>
          </a:p>
          <a:p>
            <a:r>
              <a:rPr lang="en-US" dirty="0"/>
              <a:t>You must understand the uses to which the documentation is to be put and its audience. </a:t>
            </a:r>
          </a:p>
          <a:p>
            <a:r>
              <a:rPr lang="en-US" dirty="0"/>
              <a:t>An architecture is a complicated artifact, best expressed by focusing on views.</a:t>
            </a:r>
          </a:p>
          <a:p>
            <a:r>
              <a:rPr lang="en-US" dirty="0"/>
              <a:t>You must choose the views to document, the notations, and a set of views that is both minimal and adequate.</a:t>
            </a:r>
          </a:p>
          <a:p>
            <a:r>
              <a:rPr lang="en-US" dirty="0"/>
              <a:t>There are other practical considerations, such as choosing a release strategy, choosing a dissemination tool, and creating documentation for architectures that change dynamically.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62131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Uses and Audience for Architecture Documentation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Architecture documentation must </a:t>
            </a:r>
          </a:p>
          <a:p>
            <a:pPr lvl="1"/>
            <a:r>
              <a:rPr lang="en-US" dirty="0"/>
              <a:t>be sufficiently transparent and accessible to be quickly understood by new employees</a:t>
            </a:r>
          </a:p>
          <a:p>
            <a:pPr lvl="1"/>
            <a:r>
              <a:rPr lang="en-US" dirty="0"/>
              <a:t>be sufficiently concrete to serve as a blueprint for construction </a:t>
            </a:r>
          </a:p>
          <a:p>
            <a:pPr lvl="1"/>
            <a:r>
              <a:rPr lang="en-US" dirty="0"/>
              <a:t>have enough information to serve as a basis for analysis. </a:t>
            </a:r>
          </a:p>
          <a:p>
            <a:r>
              <a:rPr lang="en-US" dirty="0"/>
              <a:t>Architecture documentation is both prescriptive and descriptive. </a:t>
            </a:r>
          </a:p>
          <a:p>
            <a:pPr lvl="1"/>
            <a:r>
              <a:rPr lang="en-US" dirty="0"/>
              <a:t>For some audiences, it prescribes what </a:t>
            </a:r>
            <a:r>
              <a:rPr lang="en-US" i="1" dirty="0"/>
              <a:t>should</a:t>
            </a:r>
            <a:r>
              <a:rPr lang="en-US" dirty="0"/>
              <a:t> be true, placing constraints on decisions yet to be made. </a:t>
            </a:r>
          </a:p>
          <a:p>
            <a:pPr lvl="1"/>
            <a:r>
              <a:rPr lang="en-US" dirty="0"/>
              <a:t>For other audiences, it describes what </a:t>
            </a:r>
            <a:r>
              <a:rPr lang="en-US" i="1" dirty="0"/>
              <a:t>is</a:t>
            </a:r>
            <a:r>
              <a:rPr lang="en-US" dirty="0"/>
              <a:t> true, recounting decisions already made about a system’s design.</a:t>
            </a:r>
          </a:p>
          <a:p>
            <a:r>
              <a:rPr lang="en-US" dirty="0"/>
              <a:t>Understanding stakeholder uses of architecture documentation is essential</a:t>
            </a:r>
          </a:p>
          <a:p>
            <a:r>
              <a:rPr lang="en-US" dirty="0"/>
              <a:t>Those uses determine the information to capture.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60542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Uses and Audiences for Architecture Documentation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Education</a:t>
            </a:r>
          </a:p>
          <a:p>
            <a:pPr lvl="1"/>
            <a:r>
              <a:rPr lang="en-US" dirty="0"/>
              <a:t>Introducing people to the system </a:t>
            </a:r>
          </a:p>
          <a:p>
            <a:pPr lvl="2"/>
            <a:r>
              <a:rPr lang="en-US" dirty="0"/>
              <a:t>New members of the team</a:t>
            </a:r>
          </a:p>
          <a:p>
            <a:pPr lvl="2"/>
            <a:r>
              <a:rPr lang="en-US" dirty="0"/>
              <a:t>External analysts or evaluators</a:t>
            </a:r>
          </a:p>
          <a:p>
            <a:pPr lvl="2"/>
            <a:r>
              <a:rPr lang="en-US" dirty="0"/>
              <a:t>New architect</a:t>
            </a:r>
          </a:p>
          <a:p>
            <a:r>
              <a:rPr lang="en-US" dirty="0"/>
              <a:t>Primary vehicle for communication among stakeholders</a:t>
            </a:r>
          </a:p>
          <a:p>
            <a:pPr lvl="1"/>
            <a:r>
              <a:rPr lang="en-US" dirty="0"/>
              <a:t>Especially architect to developers</a:t>
            </a:r>
          </a:p>
          <a:p>
            <a:pPr lvl="1"/>
            <a:r>
              <a:rPr lang="en-US" dirty="0"/>
              <a:t>Especially architect to future architect!</a:t>
            </a:r>
          </a:p>
          <a:p>
            <a:r>
              <a:rPr lang="en-US" dirty="0"/>
              <a:t>Basis for system analysis and construction </a:t>
            </a:r>
          </a:p>
          <a:p>
            <a:pPr lvl="1"/>
            <a:r>
              <a:rPr lang="en-US" dirty="0"/>
              <a:t>Architecture tells implementers what to implement. </a:t>
            </a:r>
          </a:p>
          <a:p>
            <a:pPr lvl="1"/>
            <a:r>
              <a:rPr lang="en-US" dirty="0"/>
              <a:t>Each module has interfaces that must be provided and uses interfaces from other modules. </a:t>
            </a:r>
          </a:p>
          <a:p>
            <a:r>
              <a:rPr lang="en-US" dirty="0"/>
              <a:t>Basis for forensics when an incident occurs. </a:t>
            </a:r>
          </a:p>
          <a:p>
            <a:pPr lvl="1"/>
            <a:r>
              <a:rPr lang="en-US" dirty="0"/>
              <a:t>When an incident occurs, someone is responsible for tracking down the underlying causes.</a:t>
            </a:r>
          </a:p>
          <a:p>
            <a:pPr lvl="1"/>
            <a:r>
              <a:rPr lang="en-US" dirty="0"/>
              <a:t>Information about the flow of control immediately prior to the incident will provide the “as executed” architecture. 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8554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i="1" dirty="0"/>
              <a:t>Informal notations</a:t>
            </a:r>
          </a:p>
          <a:p>
            <a:pPr lvl="1"/>
            <a:r>
              <a:rPr lang="en-US" dirty="0"/>
              <a:t>Views are depicted (often graphically) using general-purpose diagramming and editing tools</a:t>
            </a:r>
          </a:p>
          <a:p>
            <a:pPr lvl="1"/>
            <a:r>
              <a:rPr lang="en-US" dirty="0"/>
              <a:t>The semantics of the description are characterized in natural language</a:t>
            </a:r>
          </a:p>
          <a:p>
            <a:pPr lvl="1"/>
            <a:r>
              <a:rPr lang="en-US" dirty="0"/>
              <a:t>They cannot be formally analyzed</a:t>
            </a:r>
          </a:p>
          <a:p>
            <a:r>
              <a:rPr lang="en-US" i="1" dirty="0"/>
              <a:t>Semiformal notations</a:t>
            </a:r>
          </a:p>
          <a:p>
            <a:pPr lvl="1"/>
            <a:r>
              <a:rPr lang="en-US" dirty="0"/>
              <a:t>Standardized notation that prescribes graphical elements and rules of construction</a:t>
            </a:r>
          </a:p>
          <a:p>
            <a:pPr lvl="1"/>
            <a:r>
              <a:rPr lang="en-US" dirty="0"/>
              <a:t>Lacks a complete semantic treatment of the meaning of those elements </a:t>
            </a:r>
          </a:p>
          <a:p>
            <a:pPr lvl="1"/>
            <a:r>
              <a:rPr lang="en-US" dirty="0"/>
              <a:t>Rudimentary analysis can be applied </a:t>
            </a:r>
          </a:p>
          <a:p>
            <a:pPr lvl="1"/>
            <a:r>
              <a:rPr lang="en-US" dirty="0"/>
              <a:t>UML is a semiformal notation in this sense.</a:t>
            </a:r>
          </a:p>
          <a:p>
            <a:r>
              <a:rPr lang="en-US" i="1" dirty="0"/>
              <a:t>Formal notations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Views are described in a notation that has a precise (usually mathematically based) semantics. </a:t>
            </a:r>
          </a:p>
          <a:p>
            <a:pPr lvl="1"/>
            <a:r>
              <a:rPr lang="en-US" dirty="0"/>
              <a:t>Formal analysis of both syntax and semantics is possible. </a:t>
            </a:r>
          </a:p>
          <a:p>
            <a:pPr lvl="1"/>
            <a:r>
              <a:rPr lang="en-US" dirty="0"/>
              <a:t>Architecture description languages (ADLs)</a:t>
            </a:r>
          </a:p>
          <a:p>
            <a:pPr lvl="1"/>
            <a:r>
              <a:rPr lang="en-US" dirty="0"/>
              <a:t>Support automation through associated tools.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04712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Tradeoffs</a:t>
            </a:r>
          </a:p>
          <a:p>
            <a:pPr lvl="1"/>
            <a:r>
              <a:rPr lang="en-US" dirty="0"/>
              <a:t>Typically, more formal notations take more time and effort to create and understand, but offer reduced ambiguity and more opportunities for analysis. </a:t>
            </a:r>
          </a:p>
          <a:p>
            <a:pPr lvl="1"/>
            <a:r>
              <a:rPr lang="en-US" dirty="0"/>
              <a:t>Conversely, more informal notations are easier to create, but they provide fewer guarantees. </a:t>
            </a:r>
          </a:p>
          <a:p>
            <a:r>
              <a:rPr lang="en-US" dirty="0"/>
              <a:t>Different notations are better (or worse) for expressing different kinds of information. </a:t>
            </a:r>
          </a:p>
          <a:p>
            <a:pPr lvl="1"/>
            <a:r>
              <a:rPr lang="en-US" dirty="0"/>
              <a:t>UML class diagram will not help you reason about </a:t>
            </a:r>
            <a:r>
              <a:rPr lang="en-US" dirty="0" err="1"/>
              <a:t>schedulability</a:t>
            </a:r>
            <a:r>
              <a:rPr lang="en-US" dirty="0"/>
              <a:t>, nor will a sequence chart tell you very much about the system’s likelihood of being delivered on time.</a:t>
            </a:r>
          </a:p>
          <a:p>
            <a:pPr lvl="1"/>
            <a:r>
              <a:rPr lang="en-US" dirty="0"/>
              <a:t>Choose your notations and representation languages knowing the important issues you need to capture and reason about.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44162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Views let us divide a software architecture into a number of (we hope) interesting and manageable representations of the system.  </a:t>
            </a:r>
          </a:p>
          <a:p>
            <a:r>
              <a:rPr lang="en-US" dirty="0"/>
              <a:t>Principle of architecture documentation:</a:t>
            </a:r>
          </a:p>
          <a:p>
            <a:pPr lvl="1"/>
            <a:r>
              <a:rPr lang="en-US" i="1" dirty="0"/>
              <a:t>Documenting an architecture is a matter of documenting the relevant views and then adding documentation that applies to more than one view.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© Len Bass, Paul Clements, Rick Kazman, distributed under Creative Commons Attribution License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7415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33570</TotalTime>
  <Words>3498</Words>
  <Application>Microsoft Macintosh PowerPoint</Application>
  <PresentationFormat>On-screen Show (4:3)</PresentationFormat>
  <Paragraphs>335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7" baseType="lpstr">
      <vt:lpstr>Arial</vt:lpstr>
      <vt:lpstr>Calibri</vt:lpstr>
      <vt:lpstr>Office Theme</vt:lpstr>
      <vt:lpstr>Chapter 22: Documenting an Architecture</vt:lpstr>
      <vt:lpstr>Chapter Outline</vt:lpstr>
      <vt:lpstr>Architecture Documentation</vt:lpstr>
      <vt:lpstr>Architecture Documentation</vt:lpstr>
      <vt:lpstr>Uses and Audience for Architecture Documentation</vt:lpstr>
      <vt:lpstr>Uses and Audiences for Architecture Documentation</vt:lpstr>
      <vt:lpstr>Notations</vt:lpstr>
      <vt:lpstr>Choosing a Notation</vt:lpstr>
      <vt:lpstr>Views</vt:lpstr>
      <vt:lpstr>Which Views?  The Ones You Need!</vt:lpstr>
      <vt:lpstr>Overview of Module Views</vt:lpstr>
      <vt:lpstr>Overview of Module Views</vt:lpstr>
      <vt:lpstr>Module Views </vt:lpstr>
      <vt:lpstr>Overview of C&amp;C Views</vt:lpstr>
      <vt:lpstr>Overview of C&amp;C Views</vt:lpstr>
      <vt:lpstr>Notations for C&amp;C Views</vt:lpstr>
      <vt:lpstr>Overview of Allocation Views</vt:lpstr>
      <vt:lpstr>Overview of Allocation Views</vt:lpstr>
      <vt:lpstr>Quality Views</vt:lpstr>
      <vt:lpstr>Quality Views:  Examples</vt:lpstr>
      <vt:lpstr>Quality Views:  Examples</vt:lpstr>
      <vt:lpstr>Choosing the Views</vt:lpstr>
      <vt:lpstr>Combining Views</vt:lpstr>
      <vt:lpstr>Combining Views</vt:lpstr>
      <vt:lpstr>Combining Views</vt:lpstr>
      <vt:lpstr>Documenting Behavior</vt:lpstr>
      <vt:lpstr>Documenting Behavior</vt:lpstr>
      <vt:lpstr>Documenting Behavior</vt:lpstr>
      <vt:lpstr>Building a Documentation Package</vt:lpstr>
      <vt:lpstr>Beyond Views</vt:lpstr>
      <vt:lpstr>Documenting Rationale</vt:lpstr>
      <vt:lpstr>Documenting Rationale</vt:lpstr>
      <vt:lpstr>Documenting Rationale</vt:lpstr>
      <vt:lpstr>Architecture Stakeholders</vt:lpstr>
      <vt:lpstr>Architecture Stakeholders</vt:lpstr>
      <vt:lpstr>Architecture Stakeholders</vt:lpstr>
      <vt:lpstr>Architecture Stakeholders</vt:lpstr>
      <vt:lpstr>Architecture Stakeholders</vt:lpstr>
      <vt:lpstr>Practical Considerations </vt:lpstr>
      <vt:lpstr>Practical Considerations </vt:lpstr>
      <vt:lpstr>Practical Considerations </vt:lpstr>
      <vt:lpstr>Practical Considerations </vt:lpstr>
      <vt:lpstr>Practical Considerations 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Bass, Clements, Kazman</dc:creator>
  <cp:keywords/>
  <dc:description/>
  <cp:lastModifiedBy>Rick Kazman</cp:lastModifiedBy>
  <cp:revision>134</cp:revision>
  <dcterms:created xsi:type="dcterms:W3CDTF">2012-04-18T22:57:58Z</dcterms:created>
  <dcterms:modified xsi:type="dcterms:W3CDTF">2022-02-03T09:12:05Z</dcterms:modified>
  <cp:category/>
</cp:coreProperties>
</file>

<file path=docProps/thumbnail.jpeg>
</file>